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5" r:id="rId2"/>
    <p:sldId id="260" r:id="rId3"/>
    <p:sldId id="262" r:id="rId4"/>
    <p:sldId id="274" r:id="rId5"/>
    <p:sldId id="284" r:id="rId6"/>
    <p:sldId id="279" r:id="rId7"/>
    <p:sldId id="282" r:id="rId8"/>
    <p:sldId id="281" r:id="rId9"/>
    <p:sldId id="26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noria Guarino" initials="HG" lastIdx="1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43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359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commentAuthors" Target="commentAuthor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\\localhost\Users\Canostra\Documents\Testing%20Cascad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layout>
                <c:manualLayout>
                  <c:x val="-0.00584349518680044"/>
                  <c:y val="0.055549446674138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0B9-4A1B-8334-34179FE274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Sheet1!$D$3:$D$6</c:f>
              <c:strCache>
                <c:ptCount val="4"/>
                <c:pt idx="0">
                  <c:v>Screened (387)</c:v>
                </c:pt>
                <c:pt idx="1">
                  <c:v>HCV Ant + (26%)</c:v>
                </c:pt>
                <c:pt idx="2">
                  <c:v>RNA + (13%)</c:v>
                </c:pt>
                <c:pt idx="3">
                  <c:v>Genetically Linked (4%)</c:v>
                </c:pt>
              </c:strCache>
            </c:strRef>
          </c:cat>
          <c:val>
            <c:numRef>
              <c:f>Sheet1!$E$3:$E$6</c:f>
              <c:numCache>
                <c:formatCode>0</c:formatCode>
                <c:ptCount val="4"/>
                <c:pt idx="0" formatCode="General">
                  <c:v>387.0</c:v>
                </c:pt>
                <c:pt idx="1">
                  <c:v>100.62</c:v>
                </c:pt>
                <c:pt idx="2">
                  <c:v>52.3224</c:v>
                </c:pt>
                <c:pt idx="3" formatCode="General">
                  <c:v>14.0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0B9-4A1B-8334-34179FE274E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63517200"/>
        <c:axId val="1871333088"/>
      </c:barChart>
      <c:catAx>
        <c:axId val="186351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1333088"/>
        <c:crosses val="autoZero"/>
        <c:auto val="1"/>
        <c:lblAlgn val="ctr"/>
        <c:lblOffset val="100"/>
        <c:noMultiLvlLbl val="0"/>
      </c:catAx>
      <c:valAx>
        <c:axId val="1871333088"/>
        <c:scaling>
          <c:orientation val="minMax"/>
          <c:max val="400.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63517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1F06-60C3-EE4E-BCA7-2C0AE8531E6F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94638-6ED3-F34B-9E62-6B434A727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02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5D43B-1A15-3746-B4B4-5D51DB9763D1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E56F0-A8D1-9F43-A9B8-1691C4E7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81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E56F0-A8D1-9F43-A9B8-1691C4E762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9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6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9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6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1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6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7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3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3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93CE1-875E-4948-9C17-3D6F9C5FDBB7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79E48-23E9-6341-9377-460E226FB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680" y="1552213"/>
            <a:ext cx="10495721" cy="1842052"/>
          </a:xfrm>
        </p:spPr>
        <p:txBody>
          <a:bodyPr>
            <a:noAutofit/>
          </a:bodyPr>
          <a:lstStyle/>
          <a:p>
            <a:r>
              <a:rPr lang="en-US" sz="4000" dirty="0"/>
              <a:t>Challenge and Opportunity for HCV Elimination among Young PWID in New York City: Relatively Low RNA </a:t>
            </a:r>
            <a:r>
              <a:rPr lang="en-US" sz="4000" dirty="0" err="1"/>
              <a:t>seroconversion</a:t>
            </a:r>
            <a:r>
              <a:rPr lang="en-US" sz="4000" dirty="0"/>
              <a:t> and genetically linked HCV infections </a:t>
            </a:r>
            <a:br>
              <a:rPr lang="en-US" sz="4000" dirty="0"/>
            </a:br>
            <a:r>
              <a:rPr lang="en-US" sz="4000" dirty="0"/>
              <a:t> </a:t>
            </a:r>
          </a:p>
        </p:txBody>
      </p:sp>
      <p:pic>
        <p:nvPicPr>
          <p:cNvPr id="1026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066" y="5785124"/>
            <a:ext cx="4479234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78680" y="4863574"/>
            <a:ext cx="10495721" cy="11214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b="1" dirty="0" smtClean="0"/>
          </a:p>
          <a:p>
            <a:pPr algn="l"/>
            <a:r>
              <a:rPr lang="en-US" sz="3200" b="1" dirty="0" smtClean="0"/>
              <a:t>Co-Authors: </a:t>
            </a:r>
            <a:r>
              <a:rPr lang="en-US" sz="2800" dirty="0" smtClean="0"/>
              <a:t>H. </a:t>
            </a:r>
            <a:r>
              <a:rPr lang="en-US" sz="2800" dirty="0" err="1" smtClean="0"/>
              <a:t>Guarino</a:t>
            </a:r>
            <a:r>
              <a:rPr lang="en-US" sz="2800" dirty="0" smtClean="0"/>
              <a:t>, R. </a:t>
            </a:r>
            <a:r>
              <a:rPr lang="en-US" sz="2800" dirty="0" err="1" smtClean="0"/>
              <a:t>Almenana</a:t>
            </a:r>
            <a:r>
              <a:rPr lang="en-US" sz="2800" dirty="0" smtClean="0"/>
              <a:t>, E. </a:t>
            </a:r>
            <a:r>
              <a:rPr lang="en-US" sz="2800" dirty="0" err="1" smtClean="0"/>
              <a:t>Goodbody</a:t>
            </a:r>
            <a:r>
              <a:rPr lang="en-US" sz="2800" dirty="0" smtClean="0"/>
              <a:t>, C. </a:t>
            </a:r>
            <a:r>
              <a:rPr lang="en-US" sz="2800" dirty="0" err="1" smtClean="0"/>
              <a:t>Salvati</a:t>
            </a:r>
            <a:r>
              <a:rPr lang="en-US" sz="2800" dirty="0"/>
              <a:t>.</a:t>
            </a:r>
          </a:p>
          <a:p>
            <a:pPr algn="l"/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78680" y="3545480"/>
            <a:ext cx="90590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latin typeface="+mj-lt"/>
              </a:rPr>
              <a:t>Presenter: </a:t>
            </a:r>
            <a:r>
              <a:rPr lang="en-US" sz="3000" dirty="0" smtClean="0">
                <a:latin typeface="+mj-lt"/>
              </a:rPr>
              <a:t>Pedro </a:t>
            </a:r>
            <a:r>
              <a:rPr lang="en-US" sz="3000" dirty="0" err="1" smtClean="0">
                <a:latin typeface="+mj-lt"/>
              </a:rPr>
              <a:t>Mateu-Gelabert</a:t>
            </a:r>
            <a:r>
              <a:rPr lang="en-US" sz="3000" dirty="0" smtClean="0">
                <a:latin typeface="+mj-lt"/>
              </a:rPr>
              <a:t>, Ph.D. </a:t>
            </a:r>
          </a:p>
          <a:p>
            <a:r>
              <a:rPr lang="en-US" sz="3000" dirty="0" smtClean="0">
                <a:latin typeface="+mj-lt"/>
              </a:rPr>
              <a:t>CUNY- Graduate School of Public Health &amp; Health Policy</a:t>
            </a:r>
          </a:p>
        </p:txBody>
      </p:sp>
    </p:spTree>
    <p:extLst>
      <p:ext uri="{BB962C8B-B14F-4D97-AF65-F5344CB8AC3E}">
        <p14:creationId xmlns:p14="http://schemas.microsoft.com/office/powerpoint/2010/main" val="204143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081"/>
            <a:ext cx="10515600" cy="1325563"/>
          </a:xfrm>
        </p:spPr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7436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200" dirty="0" smtClean="0"/>
              <a:t>Thank you to all participants for their willingness to contribute to a study aimed at improving the health of people </a:t>
            </a:r>
            <a:r>
              <a:rPr lang="en-US" sz="3200" dirty="0"/>
              <a:t>w</a:t>
            </a:r>
            <a:r>
              <a:rPr lang="en-US" sz="3200" dirty="0" smtClean="0"/>
              <a:t>ho inject </a:t>
            </a:r>
            <a:r>
              <a:rPr lang="en-US" sz="3200" dirty="0"/>
              <a:t>d</a:t>
            </a:r>
            <a:r>
              <a:rPr lang="en-US" sz="3200" dirty="0" smtClean="0"/>
              <a:t>rugs.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/>
              <a:t>This research was supported by </a:t>
            </a:r>
            <a:r>
              <a:rPr lang="en-US" sz="3200" dirty="0" smtClean="0"/>
              <a:t>National </a:t>
            </a:r>
            <a:r>
              <a:rPr lang="en-US" sz="3200" dirty="0"/>
              <a:t>Institute on Drug Abuse (NIDA</a:t>
            </a:r>
            <a:r>
              <a:rPr lang="en-US" sz="3200" dirty="0" smtClean="0"/>
              <a:t>) grant titled </a:t>
            </a:r>
            <a:r>
              <a:rPr lang="en-US" sz="3200" i="1" dirty="0" smtClean="0"/>
              <a:t>Staying Safe Intervention: Preventing HCV Among Youth Opioid Injectors (</a:t>
            </a:r>
            <a:r>
              <a:rPr lang="en-US" sz="3200" dirty="0" smtClean="0"/>
              <a:t>No</a:t>
            </a:r>
            <a:r>
              <a:rPr lang="en-US" sz="3200" dirty="0"/>
              <a:t>. </a:t>
            </a:r>
            <a:r>
              <a:rPr lang="en-US" sz="3200" dirty="0" smtClean="0"/>
              <a:t>R01DA041501). </a:t>
            </a:r>
            <a:r>
              <a:rPr lang="en-US" sz="3200" dirty="0"/>
              <a:t>The content is the sole responsibility of the authors and </a:t>
            </a:r>
            <a:r>
              <a:rPr lang="en-US" sz="3200" dirty="0" smtClean="0"/>
              <a:t>does not </a:t>
            </a:r>
            <a:r>
              <a:rPr lang="en-US" sz="3200" dirty="0"/>
              <a:t>necessarily reflect the official views of NIDA or NIH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4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730" y="6202017"/>
            <a:ext cx="2994992" cy="516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29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17" y="173425"/>
            <a:ext cx="11247783" cy="11325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HCV Infections among Young People Who Inject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79" y="1497496"/>
            <a:ext cx="11211338" cy="5234608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/>
              <a:t>A new generation of young people who inject drugs (YPWID) face persistent viral threats such as hepatitis C infection. </a:t>
            </a:r>
            <a:endParaRPr lang="en-US" sz="3900" dirty="0" smtClean="0"/>
          </a:p>
          <a:p>
            <a:pPr marL="0" indent="0">
              <a:buNone/>
            </a:pPr>
            <a:endParaRPr lang="en-US" sz="3900" dirty="0" smtClean="0"/>
          </a:p>
          <a:p>
            <a:r>
              <a:rPr lang="en-US" sz="3900" dirty="0"/>
              <a:t>Young PWID tend to </a:t>
            </a:r>
            <a:r>
              <a:rPr lang="en-US" sz="3900" dirty="0" smtClean="0"/>
              <a:t>associate – and inject drugs – </a:t>
            </a:r>
            <a:r>
              <a:rPr lang="en-US" sz="3900" dirty="0"/>
              <a:t>mostly with other drug users close to their own age group. However, despite this general tendency, a smaller proportion interacts with older </a:t>
            </a:r>
            <a:r>
              <a:rPr lang="en-US" sz="3900" dirty="0" smtClean="0"/>
              <a:t>PWID</a:t>
            </a:r>
          </a:p>
          <a:p>
            <a:pPr marL="0" indent="0">
              <a:buNone/>
            </a:pPr>
            <a:endParaRPr lang="en-US" sz="3900" dirty="0" smtClean="0"/>
          </a:p>
          <a:p>
            <a:r>
              <a:rPr lang="en-US" sz="3900" dirty="0"/>
              <a:t>Beyond HCV antibody prevalence, we need to know </a:t>
            </a:r>
            <a:r>
              <a:rPr lang="en-US" sz="3900" dirty="0" smtClean="0"/>
              <a:t>chronic infection </a:t>
            </a:r>
            <a:r>
              <a:rPr lang="en-US" sz="3900" dirty="0"/>
              <a:t>rates and understand HCV transmission links</a:t>
            </a:r>
            <a:r>
              <a:rPr lang="en-US" sz="39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132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920337"/>
          </a:xfrm>
        </p:spPr>
        <p:txBody>
          <a:bodyPr/>
          <a:lstStyle/>
          <a:p>
            <a:pPr algn="ctr"/>
            <a:r>
              <a:rPr lang="en-US" dirty="0" smtClean="0"/>
              <a:t>Methods</a:t>
            </a:r>
            <a:endParaRPr lang="en-US" dirty="0"/>
          </a:p>
        </p:txBody>
      </p:sp>
      <p:pic>
        <p:nvPicPr>
          <p:cNvPr id="5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730" y="6202017"/>
            <a:ext cx="2994992" cy="516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63217" y="653014"/>
            <a:ext cx="11065565" cy="5300869"/>
          </a:xfrm>
        </p:spPr>
        <p:txBody>
          <a:bodyPr>
            <a:noAutofit/>
          </a:bodyPr>
          <a:lstStyle/>
          <a:p>
            <a:r>
              <a:rPr lang="en-US" sz="3400" dirty="0"/>
              <a:t>As part of </a:t>
            </a:r>
            <a:r>
              <a:rPr lang="en-US" sz="3400" i="1" dirty="0"/>
              <a:t>Staying Safe </a:t>
            </a:r>
            <a:r>
              <a:rPr lang="en-US" sz="3400" dirty="0"/>
              <a:t>(</a:t>
            </a:r>
            <a:r>
              <a:rPr lang="en-US" sz="3400" dirty="0" err="1"/>
              <a:t>Ssafe</a:t>
            </a:r>
            <a:r>
              <a:rPr lang="en-US" sz="3400" dirty="0"/>
              <a:t>), an ongoing </a:t>
            </a:r>
            <a:r>
              <a:rPr lang="en-US" sz="3400" dirty="0" smtClean="0"/>
              <a:t>behavioral HCV-prevention intervention, </a:t>
            </a:r>
            <a:r>
              <a:rPr lang="en-US" sz="3400" dirty="0"/>
              <a:t>we screened </a:t>
            </a:r>
            <a:r>
              <a:rPr lang="en-US" sz="3400" dirty="0" smtClean="0"/>
              <a:t>young </a:t>
            </a:r>
            <a:r>
              <a:rPr lang="en-US" sz="3400" dirty="0"/>
              <a:t>opioid users (ages 18-29) in </a:t>
            </a:r>
            <a:r>
              <a:rPr lang="en-US" sz="3400" dirty="0" smtClean="0"/>
              <a:t>New York City, </a:t>
            </a:r>
            <a:r>
              <a:rPr lang="en-US" sz="3400" dirty="0"/>
              <a:t>most of whom were referred by peers</a:t>
            </a:r>
            <a:r>
              <a:rPr lang="en-US" sz="3400" dirty="0" smtClean="0"/>
              <a:t>.</a:t>
            </a:r>
          </a:p>
          <a:p>
            <a:r>
              <a:rPr lang="en-US" sz="3200" dirty="0"/>
              <a:t>Between 2/8/18 and 12/12/19, we screened and collected DBS from 387 </a:t>
            </a:r>
            <a:r>
              <a:rPr lang="en-US" sz="3200" dirty="0" err="1" smtClean="0"/>
              <a:t>YPWID.</a:t>
            </a:r>
            <a:r>
              <a:rPr lang="en-US" sz="3400" dirty="0" err="1" smtClean="0"/>
              <a:t>Screening</a:t>
            </a:r>
            <a:r>
              <a:rPr lang="en-US" sz="3400" dirty="0" smtClean="0"/>
              <a:t> </a:t>
            </a:r>
            <a:r>
              <a:rPr lang="en-US" sz="3400" dirty="0"/>
              <a:t>procedures </a:t>
            </a:r>
            <a:r>
              <a:rPr lang="en-US" sz="3400" dirty="0" smtClean="0"/>
              <a:t>included age verification, </a:t>
            </a:r>
            <a:r>
              <a:rPr lang="en-US" sz="3400" dirty="0"/>
              <a:t>HCV antibody testing and Dried Blood Sample (DBS) collection. </a:t>
            </a:r>
            <a:endParaRPr lang="en-US" sz="3400" dirty="0" smtClean="0"/>
          </a:p>
          <a:p>
            <a:r>
              <a:rPr lang="en-US" sz="3400" dirty="0" smtClean="0"/>
              <a:t>DBS </a:t>
            </a:r>
            <a:r>
              <a:rPr lang="en-US" sz="3400" dirty="0"/>
              <a:t>were sent to laboratory for RNA testing and GHOST (Global Hepatitis Outbreak and Surveillance Technology) phylogenetic analysis</a:t>
            </a:r>
            <a:r>
              <a:rPr lang="en-US" sz="3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880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635" y="1"/>
            <a:ext cx="10515600" cy="835571"/>
          </a:xfrm>
        </p:spPr>
        <p:txBody>
          <a:bodyPr/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6680" y="635140"/>
            <a:ext cx="113930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3600" dirty="0" smtClean="0"/>
              <a:t>Analysis </a:t>
            </a:r>
            <a:r>
              <a:rPr lang="en-US" sz="3600" dirty="0"/>
              <a:t>of </a:t>
            </a:r>
            <a:r>
              <a:rPr lang="en-US" sz="3600" dirty="0" smtClean="0"/>
              <a:t>screening data indicated </a:t>
            </a:r>
            <a:r>
              <a:rPr lang="en-US" sz="3600" dirty="0"/>
              <a:t>that 26% </a:t>
            </a:r>
            <a:r>
              <a:rPr lang="en-US" sz="3600" dirty="0" smtClean="0"/>
              <a:t>of </a:t>
            </a:r>
            <a:r>
              <a:rPr lang="en-US" sz="3600" dirty="0" err="1" smtClean="0"/>
              <a:t>screenees</a:t>
            </a:r>
            <a:r>
              <a:rPr lang="en-US" sz="3600" dirty="0" smtClean="0"/>
              <a:t> (101/387</a:t>
            </a:r>
            <a:r>
              <a:rPr lang="en-US" sz="3600" dirty="0"/>
              <a:t>) were HCV Ab+, of </a:t>
            </a:r>
            <a:r>
              <a:rPr lang="en-US" sz="3600" dirty="0" smtClean="0"/>
              <a:t>whom </a:t>
            </a:r>
            <a:r>
              <a:rPr lang="en-US" sz="3600" dirty="0"/>
              <a:t>52% tested RNA+. </a:t>
            </a:r>
          </a:p>
          <a:p>
            <a:endParaRPr lang="en-US" sz="36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3600" dirty="0" smtClean="0"/>
              <a:t>Fifty-two RNA+ samples were deemed viable (Ct &lt;38) for GHOST phylogenetic analysis at the CDC. </a:t>
            </a:r>
          </a:p>
          <a:p>
            <a:endParaRPr lang="en-US" sz="36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3600" dirty="0" smtClean="0"/>
              <a:t>27</a:t>
            </a:r>
            <a:r>
              <a:rPr lang="en-US" sz="3600" dirty="0"/>
              <a:t>% </a:t>
            </a:r>
            <a:r>
              <a:rPr lang="en-US" sz="3600" dirty="0" smtClean="0"/>
              <a:t>(14/52) were </a:t>
            </a:r>
            <a:r>
              <a:rPr lang="en-US" sz="3600" dirty="0"/>
              <a:t>genetically linked: </a:t>
            </a:r>
            <a:endParaRPr lang="en-US" sz="3600" dirty="0" smtClean="0"/>
          </a:p>
          <a:p>
            <a:pPr marL="742950" lvl="1" indent="-285750">
              <a:buFont typeface="Arial" charset="0"/>
              <a:buChar char="•"/>
            </a:pPr>
            <a:r>
              <a:rPr lang="en-US" sz="3600" dirty="0" smtClean="0"/>
              <a:t>4 </a:t>
            </a:r>
            <a:r>
              <a:rPr lang="en-US" sz="3600" dirty="0"/>
              <a:t>separate transmission links connected 4 </a:t>
            </a:r>
            <a:r>
              <a:rPr lang="en-US" sz="3600" dirty="0" smtClean="0"/>
              <a:t>pairs;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3600" dirty="0"/>
              <a:t>A</a:t>
            </a:r>
            <a:r>
              <a:rPr lang="en-US" sz="3600" dirty="0" smtClean="0"/>
              <a:t> </a:t>
            </a:r>
            <a:r>
              <a:rPr lang="en-US" sz="3600" dirty="0"/>
              <a:t>5</a:t>
            </a:r>
            <a:r>
              <a:rPr lang="en-US" sz="3600" baseline="30000" dirty="0"/>
              <a:t>th</a:t>
            </a:r>
            <a:r>
              <a:rPr lang="en-US" sz="3600" dirty="0"/>
              <a:t> transmission link </a:t>
            </a:r>
            <a:r>
              <a:rPr lang="en-US" sz="3600" dirty="0" smtClean="0"/>
              <a:t>connected 3 individuals;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3600" dirty="0" smtClean="0"/>
              <a:t>3 </a:t>
            </a:r>
            <a:r>
              <a:rPr lang="en-US" sz="3600" dirty="0"/>
              <a:t>additional </a:t>
            </a:r>
            <a:r>
              <a:rPr lang="en-US" sz="3600" dirty="0" smtClean="0"/>
              <a:t>DBS were </a:t>
            </a:r>
            <a:r>
              <a:rPr lang="en-US" sz="3600" dirty="0"/>
              <a:t>identified as “genetically close”.</a:t>
            </a:r>
            <a:endParaRPr lang="en-US" sz="3600" dirty="0" smtClean="0">
              <a:effectLst/>
              <a:ea typeface="Times New Roman" charset="0"/>
            </a:endParaRPr>
          </a:p>
        </p:txBody>
      </p:sp>
      <p:pic>
        <p:nvPicPr>
          <p:cNvPr id="8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730" y="6369269"/>
            <a:ext cx="2994992" cy="46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9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528461"/>
              </p:ext>
            </p:extLst>
          </p:nvPr>
        </p:nvGraphicFramePr>
        <p:xfrm>
          <a:off x="715616" y="795130"/>
          <a:ext cx="10866784" cy="5274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809" y="365126"/>
            <a:ext cx="11410121" cy="74805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HCV </a:t>
            </a:r>
            <a:r>
              <a:rPr lang="en-US" dirty="0" smtClean="0"/>
              <a:t>Ab+, </a:t>
            </a:r>
            <a:r>
              <a:rPr lang="en-US" dirty="0"/>
              <a:t>RNA+ &amp; Phylogenetic </a:t>
            </a:r>
            <a:r>
              <a:rPr lang="en-US" dirty="0" smtClean="0"/>
              <a:t>Links (n=387)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5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9351"/>
            <a:ext cx="10515600" cy="999849"/>
          </a:xfrm>
        </p:spPr>
        <p:txBody>
          <a:bodyPr/>
          <a:lstStyle/>
          <a:p>
            <a:pPr algn="ctr"/>
            <a:r>
              <a:rPr lang="en-US" dirty="0" err="1"/>
              <a:t>Ssafe</a:t>
            </a:r>
            <a:r>
              <a:rPr lang="en-US" dirty="0"/>
              <a:t> Study Genotype </a:t>
            </a:r>
            <a:r>
              <a:rPr lang="en-US" dirty="0" smtClean="0"/>
              <a:t>Distribution (n=52)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635626"/>
              </p:ext>
            </p:extLst>
          </p:nvPr>
        </p:nvGraphicFramePr>
        <p:xfrm>
          <a:off x="2067339" y="1378227"/>
          <a:ext cx="7858538" cy="3787392"/>
        </p:xfrm>
        <a:graphic>
          <a:graphicData uri="http://schemas.openxmlformats.org/drawingml/2006/table">
            <a:tbl>
              <a:tblPr firstRow="1" firstCol="1" bandRow="1"/>
              <a:tblGrid>
                <a:gridCol w="55300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642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642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4662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/>
                          <a:latin typeface="Calibri" charset="0"/>
                        </a:rPr>
                        <a:t>Genotype</a:t>
                      </a:r>
                      <a:endParaRPr lang="en-US" sz="2800" dirty="0">
                        <a:effectLst/>
                        <a:latin typeface="Calibri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n</a:t>
                      </a:r>
                      <a:endParaRPr lang="en-US" sz="2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%</a:t>
                      </a:r>
                      <a:endParaRPr lang="en-US" sz="2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8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GT 1a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34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65%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58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GT 2b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1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2%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58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GT 3a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16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31%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66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Mixed GT (1a,1b, 3a)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Times New Roman" charset="0"/>
                          <a:cs typeface="Calibri" charset="0"/>
                        </a:rPr>
                        <a:t>1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2%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466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Total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52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100%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730" y="6369269"/>
            <a:ext cx="2994992" cy="46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84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748" y="219352"/>
            <a:ext cx="10515600" cy="814318"/>
          </a:xfrm>
        </p:spPr>
        <p:txBody>
          <a:bodyPr/>
          <a:lstStyle/>
          <a:p>
            <a:r>
              <a:rPr lang="en-US" dirty="0"/>
              <a:t>GHOST Network of </a:t>
            </a:r>
            <a:r>
              <a:rPr lang="en-US" dirty="0" err="1"/>
              <a:t>Ssafe</a:t>
            </a:r>
            <a:r>
              <a:rPr lang="en-US" dirty="0"/>
              <a:t> Study Samples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165" y="1033670"/>
            <a:ext cx="10760766" cy="5592417"/>
          </a:xfrm>
          <a:prstGeom prst="rect">
            <a:avLst/>
          </a:prstGeom>
        </p:spPr>
      </p:pic>
      <p:pic>
        <p:nvPicPr>
          <p:cNvPr id="5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008" y="6390054"/>
            <a:ext cx="2994992" cy="46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3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7565" y="995896"/>
            <a:ext cx="11335303" cy="5770318"/>
            <a:chOff x="956140" y="234225"/>
            <a:chExt cx="8535986" cy="6519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4191" t="13734" r="31689" b="6715"/>
            <a:stretch/>
          </p:blipFill>
          <p:spPr>
            <a:xfrm>
              <a:off x="956140" y="234225"/>
              <a:ext cx="8535986" cy="6519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324350" y="5344924"/>
              <a:ext cx="4427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S074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911338" y="5548575"/>
              <a:ext cx="442750" cy="24622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S219</a:t>
              </a:r>
            </a:p>
          </p:txBody>
        </p:sp>
        <p:sp>
          <p:nvSpPr>
            <p:cNvPr id="7" name="Oval 6"/>
            <p:cNvSpPr/>
            <p:nvPr/>
          </p:nvSpPr>
          <p:spPr>
            <a:xfrm rot="20403675">
              <a:off x="4354754" y="5547178"/>
              <a:ext cx="741686" cy="1585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36547" y="2510553"/>
              <a:ext cx="442750" cy="2462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S186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77911" y="2053709"/>
              <a:ext cx="442750" cy="24622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S275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484339" y="2253195"/>
              <a:ext cx="904415" cy="246221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CS145082218</a:t>
              </a:r>
            </a:p>
          </p:txBody>
        </p:sp>
        <p:sp>
          <p:nvSpPr>
            <p:cNvPr id="11" name="Oval 10"/>
            <p:cNvSpPr/>
            <p:nvPr/>
          </p:nvSpPr>
          <p:spPr>
            <a:xfrm rot="1608461">
              <a:off x="2272551" y="2361291"/>
              <a:ext cx="802996" cy="28285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17498" y="3125158"/>
              <a:ext cx="442750" cy="246221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S051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276194" y="3348639"/>
              <a:ext cx="510076" cy="246221"/>
            </a:xfrm>
            <a:prstGeom prst="rect">
              <a:avLst/>
            </a:prstGeom>
            <a:solidFill>
              <a:srgbClr val="2FF20E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CS343</a:t>
              </a:r>
            </a:p>
          </p:txBody>
        </p:sp>
        <p:sp>
          <p:nvSpPr>
            <p:cNvPr id="14" name="Oval 13"/>
            <p:cNvSpPr/>
            <p:nvPr/>
          </p:nvSpPr>
          <p:spPr>
            <a:xfrm rot="241797">
              <a:off x="2351697" y="3178595"/>
              <a:ext cx="844637" cy="19249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066777" y="3225528"/>
              <a:ext cx="442750" cy="246221"/>
            </a:xfrm>
            <a:prstGeom prst="rect">
              <a:avLst/>
            </a:prstGeom>
            <a:solidFill>
              <a:srgbClr val="2FF20E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S032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066778" y="3493725"/>
              <a:ext cx="442750" cy="246221"/>
            </a:xfrm>
            <a:prstGeom prst="rect">
              <a:avLst/>
            </a:prstGeom>
            <a:solidFill>
              <a:srgbClr val="C3C63A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S192</a:t>
              </a:r>
            </a:p>
          </p:txBody>
        </p:sp>
        <p:sp>
          <p:nvSpPr>
            <p:cNvPr id="18" name="Oval 17"/>
            <p:cNvSpPr/>
            <p:nvPr/>
          </p:nvSpPr>
          <p:spPr>
            <a:xfrm rot="5697366">
              <a:off x="6110538" y="3476659"/>
              <a:ext cx="1129862" cy="24620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725431" y="1375430"/>
              <a:ext cx="442750" cy="246221"/>
            </a:xfrm>
            <a:prstGeom prst="rect">
              <a:avLst/>
            </a:prstGeom>
            <a:solidFill>
              <a:srgbClr val="CC00FF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S093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77217" y="1150494"/>
              <a:ext cx="442750" cy="246221"/>
            </a:xfrm>
            <a:prstGeom prst="rect">
              <a:avLst/>
            </a:prstGeom>
            <a:solidFill>
              <a:srgbClr val="14ECE2"/>
            </a:solidFill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S098</a:t>
              </a:r>
            </a:p>
          </p:txBody>
        </p:sp>
        <p:sp>
          <p:nvSpPr>
            <p:cNvPr id="21" name="Oval 20"/>
            <p:cNvSpPr/>
            <p:nvPr/>
          </p:nvSpPr>
          <p:spPr>
            <a:xfrm rot="21238923">
              <a:off x="3636419" y="1621651"/>
              <a:ext cx="247758" cy="43205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5-Point Star 21"/>
            <p:cNvSpPr/>
            <p:nvPr/>
          </p:nvSpPr>
          <p:spPr>
            <a:xfrm>
              <a:off x="2642920" y="2755029"/>
              <a:ext cx="91440" cy="9144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5-Point Star 22"/>
            <p:cNvSpPr/>
            <p:nvPr/>
          </p:nvSpPr>
          <p:spPr>
            <a:xfrm>
              <a:off x="3001670" y="3035083"/>
              <a:ext cx="91440" cy="9144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5-Point Star 23"/>
            <p:cNvSpPr/>
            <p:nvPr/>
          </p:nvSpPr>
          <p:spPr>
            <a:xfrm>
              <a:off x="4864171" y="5735969"/>
              <a:ext cx="91440" cy="9144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259798" y="1329639"/>
            <a:ext cx="25632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cases, N</a:t>
            </a:r>
            <a:r>
              <a:rPr lang="en-US" baseline="-25000" dirty="0"/>
              <a:t>haplotypes</a:t>
            </a:r>
            <a:r>
              <a:rPr lang="en-US" dirty="0"/>
              <a:t> =2577</a:t>
            </a:r>
          </a:p>
          <a:p>
            <a:r>
              <a:rPr lang="en-US" dirty="0"/>
              <a:t>Frequency= 20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8198568" y="1446546"/>
            <a:ext cx="2660929" cy="1200329"/>
            <a:chOff x="604607" y="5128475"/>
            <a:chExt cx="2209152" cy="1200329"/>
          </a:xfrm>
        </p:grpSpPr>
        <p:sp>
          <p:nvSpPr>
            <p:cNvPr id="28" name="5-Point Star 27"/>
            <p:cNvSpPr/>
            <p:nvPr/>
          </p:nvSpPr>
          <p:spPr>
            <a:xfrm>
              <a:off x="604607" y="5219273"/>
              <a:ext cx="91440" cy="9144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11544" y="5128475"/>
              <a:ext cx="21022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Case appears close to the rest of the cluster, but is over the distance cut off for direct transmission. The sampling might be from high risk population.</a:t>
              </a: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838200" y="219351"/>
            <a:ext cx="10515600" cy="9998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Phylogenetic </a:t>
            </a:r>
            <a:r>
              <a:rPr lang="en-US" dirty="0" smtClean="0"/>
              <a:t>Tree </a:t>
            </a:r>
            <a:r>
              <a:rPr lang="en-US" dirty="0"/>
              <a:t>of </a:t>
            </a:r>
            <a:r>
              <a:rPr lang="en-US" dirty="0" smtClean="0"/>
              <a:t>All </a:t>
            </a:r>
            <a:r>
              <a:rPr lang="en-US" dirty="0"/>
              <a:t>C</a:t>
            </a:r>
            <a:r>
              <a:rPr lang="en-US" dirty="0" smtClean="0"/>
              <a:t>ases</a:t>
            </a:r>
            <a:endParaRPr lang="en-US" dirty="0"/>
          </a:p>
        </p:txBody>
      </p:sp>
      <p:pic>
        <p:nvPicPr>
          <p:cNvPr id="31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234" y="6298268"/>
            <a:ext cx="2994992" cy="46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93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Conclusions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166192"/>
            <a:ext cx="10749455" cy="5250374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In a community sample </a:t>
            </a:r>
            <a:r>
              <a:rPr lang="en-US" sz="3600" dirty="0" smtClean="0"/>
              <a:t>of YPWID, a </a:t>
            </a:r>
            <a:r>
              <a:rPr lang="en-US" sz="3600" dirty="0"/>
              <a:t>quarter of </a:t>
            </a:r>
            <a:r>
              <a:rPr lang="en-US" sz="3600" dirty="0" smtClean="0"/>
              <a:t>chronic HCV </a:t>
            </a:r>
            <a:r>
              <a:rPr lang="en-US" sz="3600" dirty="0"/>
              <a:t>infections </a:t>
            </a:r>
            <a:r>
              <a:rPr lang="en-US" sz="3600" dirty="0" smtClean="0"/>
              <a:t>(i.e., RNA+) were </a:t>
            </a:r>
            <a:r>
              <a:rPr lang="en-US" sz="3600" dirty="0"/>
              <a:t>genetically linked. 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Phylogenetic </a:t>
            </a:r>
            <a:r>
              <a:rPr lang="en-US" sz="3600" dirty="0"/>
              <a:t>testing could provide critical understanding of linked HCV infections and identify “hotspot” networks. 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/>
              <a:t>Expanding RNA testing and treating those with </a:t>
            </a:r>
            <a:r>
              <a:rPr lang="en-US" sz="3600" dirty="0" smtClean="0"/>
              <a:t>chronic infection </a:t>
            </a:r>
            <a:r>
              <a:rPr lang="en-US" sz="3600" dirty="0"/>
              <a:t>could drastically reduce HCV incidence and </a:t>
            </a:r>
            <a:r>
              <a:rPr lang="en-US" sz="3600" dirty="0" smtClean="0"/>
              <a:t>transmission in the high-risk population of YPWID.   </a:t>
            </a:r>
            <a:endParaRPr lang="en-US" sz="3600" dirty="0"/>
          </a:p>
          <a:p>
            <a:endParaRPr lang="en-US" dirty="0" smtClean="0"/>
          </a:p>
        </p:txBody>
      </p:sp>
      <p:pic>
        <p:nvPicPr>
          <p:cNvPr id="4" name="Picture 2" descr="raduate School of Public Health and Health Poli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6191665"/>
            <a:ext cx="2994992" cy="54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5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12577</TotalTime>
  <Words>562</Words>
  <Application>Microsoft Macintosh PowerPoint</Application>
  <PresentationFormat>Widescreen</PresentationFormat>
  <Paragraphs>73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Times New Roman</vt:lpstr>
      <vt:lpstr>Arial</vt:lpstr>
      <vt:lpstr>Office Theme</vt:lpstr>
      <vt:lpstr>Challenge and Opportunity for HCV Elimination among Young PWID in New York City: Relatively Low RNA seroconversion and genetically linked HCV infections   </vt:lpstr>
      <vt:lpstr>HCV Infections among Young People Who Inject Drugs</vt:lpstr>
      <vt:lpstr>Methods</vt:lpstr>
      <vt:lpstr>Results</vt:lpstr>
      <vt:lpstr>HCV Ab+, RNA+ &amp; Phylogenetic Links (n=387) </vt:lpstr>
      <vt:lpstr>Ssafe Study Genotype Distribution (n=52)</vt:lpstr>
      <vt:lpstr>GHOST Network of Ssafe Study Samples</vt:lpstr>
      <vt:lpstr>PowerPoint Presentation</vt:lpstr>
      <vt:lpstr>Conclusions</vt:lpstr>
      <vt:lpstr>Acknowledgements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Endocarditis in the making? High Prevalence of Bacterial Infections and other Injection-related complications among HCV negative young opioid injectors</dc:title>
  <dc:creator>Sofia Mateu</dc:creator>
  <cp:lastModifiedBy>Sofia Mateu</cp:lastModifiedBy>
  <cp:revision>128</cp:revision>
  <cp:lastPrinted>2020-06-08T21:12:34Z</cp:lastPrinted>
  <dcterms:created xsi:type="dcterms:W3CDTF">2020-06-04T17:59:03Z</dcterms:created>
  <dcterms:modified xsi:type="dcterms:W3CDTF">2020-12-05T13:02:12Z</dcterms:modified>
</cp:coreProperties>
</file>